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Heebo Light" pitchFamily="2" charset="-79"/>
      <p:regular r:id="rId11"/>
    </p:embeddedFont>
    <p:embeddedFont>
      <p:font typeface="Montserrat" panose="00000500000000000000" pitchFamily="2" charset="0"/>
      <p:regular r:id="rId12"/>
      <p:bold r:id="rId13"/>
      <p:italic r:id="rId14"/>
      <p:boldItalic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umya Sharma" userId="902f59ee0de1aa26" providerId="LiveId" clId="{B4F38BFE-2484-4F9F-9618-5B9184F86DBA}"/>
    <pc:docChg chg="modSld">
      <pc:chgData name="Saumya Sharma" userId="902f59ee0de1aa26" providerId="LiveId" clId="{B4F38BFE-2484-4F9F-9618-5B9184F86DBA}" dt="2024-11-21T04:44:39.275" v="32" actId="20577"/>
      <pc:docMkLst>
        <pc:docMk/>
      </pc:docMkLst>
      <pc:sldChg chg="modSp mod">
        <pc:chgData name="Saumya Sharma" userId="902f59ee0de1aa26" providerId="LiveId" clId="{B4F38BFE-2484-4F9F-9618-5B9184F86DBA}" dt="2024-11-21T04:44:39.275" v="32" actId="20577"/>
        <pc:sldMkLst>
          <pc:docMk/>
          <pc:sldMk cId="0" sldId="256"/>
        </pc:sldMkLst>
        <pc:spChg chg="mod">
          <ac:chgData name="Saumya Sharma" userId="902f59ee0de1aa26" providerId="LiveId" clId="{B4F38BFE-2484-4F9F-9618-5B9184F86DBA}" dt="2024-11-21T04:44:14.458" v="15" actId="20577"/>
          <ac:spMkLst>
            <pc:docMk/>
            <pc:sldMk cId="0" sldId="256"/>
            <ac:spMk id="3" creationId="{00000000-0000-0000-0000-000000000000}"/>
          </ac:spMkLst>
        </pc:spChg>
        <pc:spChg chg="mod">
          <ac:chgData name="Saumya Sharma" userId="902f59ee0de1aa26" providerId="LiveId" clId="{B4F38BFE-2484-4F9F-9618-5B9184F86DBA}" dt="2024-11-21T04:44:39.275" v="32" actId="20577"/>
          <ac:spMkLst>
            <pc:docMk/>
            <pc:sldMk cId="0" sldId="256"/>
            <ac:spMk id="4"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2307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36427"/>
            <a:ext cx="7556421" cy="3912870"/>
          </a:xfrm>
          <a:prstGeom prst="rect">
            <a:avLst/>
          </a:prstGeom>
          <a:noFill/>
          <a:ln/>
        </p:spPr>
        <p:txBody>
          <a:bodyPr wrap="square" lIns="0" tIns="0" rIns="0" bIns="0" rtlCol="0" anchor="t"/>
          <a:lstStyle/>
          <a:p>
            <a:pPr marL="0" indent="0">
              <a:lnSpc>
                <a:spcPts val="7700"/>
              </a:lnSpc>
              <a:buNone/>
            </a:pPr>
            <a:r>
              <a:rPr lang="en-US" sz="6150" dirty="0" err="1">
                <a:solidFill>
                  <a:srgbClr val="F2F0F4"/>
                </a:solidFill>
                <a:latin typeface="Montserrat" pitchFamily="34" charset="0"/>
                <a:ea typeface="Montserrat" pitchFamily="34" charset="-122"/>
                <a:cs typeface="Montserrat" pitchFamily="34" charset="-120"/>
              </a:rPr>
              <a:t>EstateVista</a:t>
            </a:r>
            <a:r>
              <a:rPr lang="en-US" sz="6150" dirty="0">
                <a:solidFill>
                  <a:srgbClr val="F2F0F4"/>
                </a:solidFill>
                <a:latin typeface="Montserrat" pitchFamily="34" charset="0"/>
                <a:ea typeface="Montserrat" pitchFamily="34" charset="-122"/>
                <a:cs typeface="Montserrat" pitchFamily="34" charset="-120"/>
              </a:rPr>
              <a:t>: Revolutionizing Real Estate</a:t>
            </a:r>
            <a:endParaRPr lang="en-US" sz="6150" dirty="0"/>
          </a:p>
        </p:txBody>
      </p:sp>
      <p:sp>
        <p:nvSpPr>
          <p:cNvPr id="4" name="Text 1"/>
          <p:cNvSpPr/>
          <p:nvPr/>
        </p:nvSpPr>
        <p:spPr>
          <a:xfrm>
            <a:off x="793790" y="5189458"/>
            <a:ext cx="7556421" cy="1451610"/>
          </a:xfrm>
          <a:prstGeom prst="rect">
            <a:avLst/>
          </a:prstGeom>
          <a:noFill/>
          <a:ln/>
        </p:spPr>
        <p:txBody>
          <a:bodyPr wrap="square" lIns="0" tIns="0" rIns="0" bIns="0" rtlCol="0" anchor="t"/>
          <a:lstStyle/>
          <a:p>
            <a:pPr marL="0" indent="0">
              <a:lnSpc>
                <a:spcPts val="2850"/>
              </a:lnSpc>
              <a:buNone/>
            </a:pPr>
            <a:r>
              <a:rPr lang="en-US" sz="1750" dirty="0" err="1">
                <a:solidFill>
                  <a:srgbClr val="DCD7E5"/>
                </a:solidFill>
                <a:latin typeface="Heebo Light" pitchFamily="34" charset="0"/>
                <a:ea typeface="Heebo Light" pitchFamily="34" charset="-122"/>
                <a:cs typeface="Heebo Light" pitchFamily="34" charset="-120"/>
              </a:rPr>
              <a:t>EstateVista</a:t>
            </a:r>
            <a:r>
              <a:rPr lang="en-US" sz="1750" dirty="0">
                <a:solidFill>
                  <a:srgbClr val="DCD7E5"/>
                </a:solidFill>
                <a:latin typeface="Heebo Light" pitchFamily="34" charset="0"/>
                <a:ea typeface="Heebo Light" pitchFamily="34" charset="-122"/>
                <a:cs typeface="Heebo Light" pitchFamily="34" charset="-120"/>
              </a:rPr>
              <a:t> is a cutting-edge real estate platform, leveraging the power  to deliver an intuitive and comprehensive user experience. It aims to simplify the process of buying, selling, and renting properties, connecting buyers and sellers in a seamless and efficient manner.</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02519"/>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Project Overview</a:t>
            </a:r>
            <a:endParaRPr lang="en-US" sz="4450" dirty="0"/>
          </a:p>
        </p:txBody>
      </p:sp>
      <p:sp>
        <p:nvSpPr>
          <p:cNvPr id="4" name="Shape 1"/>
          <p:cNvSpPr/>
          <p:nvPr/>
        </p:nvSpPr>
        <p:spPr>
          <a:xfrm>
            <a:off x="6280190" y="2406610"/>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5" name="Text 2"/>
          <p:cNvSpPr/>
          <p:nvPr/>
        </p:nvSpPr>
        <p:spPr>
          <a:xfrm>
            <a:off x="6473904" y="2491621"/>
            <a:ext cx="122873"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1</a:t>
            </a:r>
            <a:endParaRPr lang="en-US" sz="2650" dirty="0"/>
          </a:p>
        </p:txBody>
      </p:sp>
      <p:sp>
        <p:nvSpPr>
          <p:cNvPr id="6" name="Text 3"/>
          <p:cNvSpPr/>
          <p:nvPr/>
        </p:nvSpPr>
        <p:spPr>
          <a:xfrm>
            <a:off x="7017306" y="2406610"/>
            <a:ext cx="2891790" cy="354330"/>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Real Estate Platform</a:t>
            </a:r>
            <a:endParaRPr lang="en-US" sz="2200" dirty="0"/>
          </a:p>
        </p:txBody>
      </p:sp>
      <p:sp>
        <p:nvSpPr>
          <p:cNvPr id="7" name="Text 4"/>
          <p:cNvSpPr/>
          <p:nvPr/>
        </p:nvSpPr>
        <p:spPr>
          <a:xfrm>
            <a:off x="7017306" y="2897029"/>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EstateVista is a user-friendly platform for property listings, connecting buyers and sellers.</a:t>
            </a:r>
            <a:endParaRPr lang="en-US" sz="1750" dirty="0"/>
          </a:p>
        </p:txBody>
      </p:sp>
      <p:sp>
        <p:nvSpPr>
          <p:cNvPr id="8" name="Shape 5"/>
          <p:cNvSpPr/>
          <p:nvPr/>
        </p:nvSpPr>
        <p:spPr>
          <a:xfrm>
            <a:off x="10171867" y="2406610"/>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9" name="Text 6"/>
          <p:cNvSpPr/>
          <p:nvPr/>
        </p:nvSpPr>
        <p:spPr>
          <a:xfrm>
            <a:off x="10330339" y="2491621"/>
            <a:ext cx="193238"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2</a:t>
            </a:r>
            <a:endParaRPr lang="en-US" sz="2650" dirty="0"/>
          </a:p>
        </p:txBody>
      </p:sp>
      <p:sp>
        <p:nvSpPr>
          <p:cNvPr id="10" name="Text 7"/>
          <p:cNvSpPr/>
          <p:nvPr/>
        </p:nvSpPr>
        <p:spPr>
          <a:xfrm>
            <a:off x="10908983" y="2406610"/>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MERN Stack Development</a:t>
            </a:r>
            <a:endParaRPr lang="en-US" sz="2200" dirty="0"/>
          </a:p>
        </p:txBody>
      </p:sp>
      <p:sp>
        <p:nvSpPr>
          <p:cNvPr id="11" name="Text 8"/>
          <p:cNvSpPr/>
          <p:nvPr/>
        </p:nvSpPr>
        <p:spPr>
          <a:xfrm>
            <a:off x="10908983" y="3251359"/>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The platform is built using MongoDB, Express.js, React.js, and Node.js.</a:t>
            </a:r>
            <a:endParaRPr lang="en-US" sz="1750" dirty="0"/>
          </a:p>
        </p:txBody>
      </p:sp>
      <p:sp>
        <p:nvSpPr>
          <p:cNvPr id="12" name="Shape 9"/>
          <p:cNvSpPr/>
          <p:nvPr/>
        </p:nvSpPr>
        <p:spPr>
          <a:xfrm>
            <a:off x="6280190" y="4830604"/>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13" name="Text 10"/>
          <p:cNvSpPr/>
          <p:nvPr/>
        </p:nvSpPr>
        <p:spPr>
          <a:xfrm>
            <a:off x="6439376" y="4915614"/>
            <a:ext cx="191929"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3</a:t>
            </a:r>
            <a:endParaRPr lang="en-US" sz="2650" dirty="0"/>
          </a:p>
        </p:txBody>
      </p:sp>
      <p:sp>
        <p:nvSpPr>
          <p:cNvPr id="14" name="Text 11"/>
          <p:cNvSpPr/>
          <p:nvPr/>
        </p:nvSpPr>
        <p:spPr>
          <a:xfrm>
            <a:off x="7017306" y="483060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Interactive Features</a:t>
            </a:r>
            <a:endParaRPr lang="en-US" sz="2200" dirty="0"/>
          </a:p>
        </p:txBody>
      </p:sp>
      <p:sp>
        <p:nvSpPr>
          <p:cNvPr id="15" name="Text 12"/>
          <p:cNvSpPr/>
          <p:nvPr/>
        </p:nvSpPr>
        <p:spPr>
          <a:xfrm>
            <a:off x="7017306" y="5321022"/>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EstateVista offers advanced features like property search, add booking, add fav</a:t>
            </a:r>
            <a:endParaRPr lang="en-US" sz="1750" dirty="0"/>
          </a:p>
        </p:txBody>
      </p:sp>
      <p:sp>
        <p:nvSpPr>
          <p:cNvPr id="16" name="Shape 13"/>
          <p:cNvSpPr/>
          <p:nvPr/>
        </p:nvSpPr>
        <p:spPr>
          <a:xfrm>
            <a:off x="10171867" y="4830604"/>
            <a:ext cx="510302" cy="510302"/>
          </a:xfrm>
          <a:prstGeom prst="roundRect">
            <a:avLst>
              <a:gd name="adj" fmla="val 18669"/>
            </a:avLst>
          </a:prstGeom>
          <a:solidFill>
            <a:srgbClr val="31136C"/>
          </a:solidFill>
          <a:ln w="7620">
            <a:solidFill>
              <a:srgbClr val="4A2C85"/>
            </a:solidFill>
            <a:prstDash val="solid"/>
          </a:ln>
        </p:spPr>
        <p:txBody>
          <a:bodyPr/>
          <a:lstStyle/>
          <a:p>
            <a:endParaRPr lang="en-IN"/>
          </a:p>
        </p:txBody>
      </p:sp>
      <p:sp>
        <p:nvSpPr>
          <p:cNvPr id="17" name="Text 14"/>
          <p:cNvSpPr/>
          <p:nvPr/>
        </p:nvSpPr>
        <p:spPr>
          <a:xfrm>
            <a:off x="10314503" y="4915614"/>
            <a:ext cx="224909" cy="340281"/>
          </a:xfrm>
          <a:prstGeom prst="rect">
            <a:avLst/>
          </a:prstGeom>
          <a:noFill/>
          <a:ln/>
        </p:spPr>
        <p:txBody>
          <a:bodyPr wrap="none" lIns="0" tIns="0" rIns="0" bIns="0" rtlCol="0" anchor="t"/>
          <a:lstStyle/>
          <a:p>
            <a:pPr marL="0" indent="0" algn="ctr">
              <a:lnSpc>
                <a:spcPts val="2650"/>
              </a:lnSpc>
              <a:buNone/>
            </a:pPr>
            <a:r>
              <a:rPr lang="en-US" sz="2650" dirty="0">
                <a:solidFill>
                  <a:srgbClr val="DCD7E5"/>
                </a:solidFill>
                <a:latin typeface="Montserrat" pitchFamily="34" charset="0"/>
                <a:ea typeface="Montserrat" pitchFamily="34" charset="-122"/>
                <a:cs typeface="Montserrat" pitchFamily="34" charset="-120"/>
              </a:rPr>
              <a:t>4</a:t>
            </a:r>
            <a:endParaRPr lang="en-US" sz="2650" dirty="0"/>
          </a:p>
        </p:txBody>
      </p:sp>
      <p:sp>
        <p:nvSpPr>
          <p:cNvPr id="18" name="Text 15"/>
          <p:cNvSpPr/>
          <p:nvPr/>
        </p:nvSpPr>
        <p:spPr>
          <a:xfrm>
            <a:off x="10908983" y="4830604"/>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DCD7E5"/>
                </a:solidFill>
                <a:latin typeface="Montserrat" pitchFamily="34" charset="0"/>
                <a:ea typeface="Montserrat" pitchFamily="34" charset="-122"/>
                <a:cs typeface="Montserrat" pitchFamily="34" charset="-120"/>
              </a:rPr>
              <a:t>Seamless User Experience</a:t>
            </a:r>
            <a:endParaRPr lang="en-US" sz="2200" dirty="0"/>
          </a:p>
        </p:txBody>
      </p:sp>
      <p:sp>
        <p:nvSpPr>
          <p:cNvPr id="19" name="Text 16"/>
          <p:cNvSpPr/>
          <p:nvPr/>
        </p:nvSpPr>
        <p:spPr>
          <a:xfrm>
            <a:off x="10908983" y="5675352"/>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The platform is designed to provide a smooth and intuitive experience for both buyers and sellers.</a:t>
            </a:r>
            <a:endParaRPr lang="en-US" sz="1750" dirty="0"/>
          </a:p>
        </p:txBody>
      </p:sp>
      <p:pic>
        <p:nvPicPr>
          <p:cNvPr id="21" name="Picture 20" descr="A black and white logo&#10;&#10;Description automatically generated">
            <a:extLst>
              <a:ext uri="{FF2B5EF4-FFF2-40B4-BE49-F238E27FC236}">
                <a16:creationId xmlns:a16="http://schemas.microsoft.com/office/drawing/2014/main" id="{2E35FC77-8A22-366D-2767-DF3E78BD2FD6}"/>
              </a:ext>
            </a:extLst>
          </p:cNvPr>
          <p:cNvPicPr>
            <a:picLocks noChangeAspect="1"/>
          </p:cNvPicPr>
          <p:nvPr/>
        </p:nvPicPr>
        <p:blipFill>
          <a:blip r:embed="rId4"/>
          <a:stretch>
            <a:fillRect/>
          </a:stretch>
        </p:blipFill>
        <p:spPr>
          <a:xfrm>
            <a:off x="12954000" y="7772400"/>
            <a:ext cx="1589314" cy="3669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539960"/>
            <a:ext cx="5934551" cy="708779"/>
          </a:xfrm>
          <a:prstGeom prst="rect">
            <a:avLst/>
          </a:prstGeom>
          <a:noFill/>
          <a:ln/>
        </p:spPr>
        <p:txBody>
          <a:bodyPr wrap="non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Goals and Objectives</a:t>
            </a:r>
            <a:endParaRPr lang="en-US" sz="4450" dirty="0"/>
          </a:p>
        </p:txBody>
      </p:sp>
      <p:sp>
        <p:nvSpPr>
          <p:cNvPr id="3" name="Text 1"/>
          <p:cNvSpPr/>
          <p:nvPr/>
        </p:nvSpPr>
        <p:spPr>
          <a:xfrm>
            <a:off x="793790" y="3815715"/>
            <a:ext cx="2853928" cy="354330"/>
          </a:xfrm>
          <a:prstGeom prst="rect">
            <a:avLst/>
          </a:prstGeom>
          <a:noFill/>
          <a:ln/>
        </p:spPr>
        <p:txBody>
          <a:bodyPr wrap="none" lIns="0" tIns="0" rIns="0" bIns="0" rtlCol="0" anchor="t"/>
          <a:lstStyle/>
          <a:p>
            <a:pPr marL="0" indent="0">
              <a:lnSpc>
                <a:spcPts val="2750"/>
              </a:lnSpc>
              <a:buNone/>
            </a:pPr>
            <a:r>
              <a:rPr lang="en-US" sz="2200" dirty="0">
                <a:solidFill>
                  <a:srgbClr val="F2F0F4"/>
                </a:solidFill>
                <a:latin typeface="Montserrat" pitchFamily="34" charset="0"/>
                <a:ea typeface="Montserrat" pitchFamily="34" charset="-122"/>
                <a:cs typeface="Montserrat" pitchFamily="34" charset="-120"/>
              </a:rPr>
              <a:t>User-Centric Design</a:t>
            </a:r>
            <a:endParaRPr lang="en-US" sz="2200" dirty="0"/>
          </a:p>
        </p:txBody>
      </p:sp>
      <p:sp>
        <p:nvSpPr>
          <p:cNvPr id="4" name="Text 2"/>
          <p:cNvSpPr/>
          <p:nvPr/>
        </p:nvSpPr>
        <p:spPr>
          <a:xfrm>
            <a:off x="793790"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Creating an intuitive and easy-to-use interface for users of all technical levels.</a:t>
            </a:r>
            <a:endParaRPr lang="en-US" sz="1750" dirty="0"/>
          </a:p>
        </p:txBody>
      </p:sp>
      <p:sp>
        <p:nvSpPr>
          <p:cNvPr id="5" name="Text 3"/>
          <p:cNvSpPr/>
          <p:nvPr/>
        </p:nvSpPr>
        <p:spPr>
          <a:xfrm>
            <a:off x="5332928" y="3815715"/>
            <a:ext cx="3406140" cy="354330"/>
          </a:xfrm>
          <a:prstGeom prst="rect">
            <a:avLst/>
          </a:prstGeom>
          <a:noFill/>
          <a:ln/>
        </p:spPr>
        <p:txBody>
          <a:bodyPr wrap="none" lIns="0" tIns="0" rIns="0" bIns="0" rtlCol="0" anchor="t"/>
          <a:lstStyle/>
          <a:p>
            <a:pPr marL="0" indent="0">
              <a:lnSpc>
                <a:spcPts val="2750"/>
              </a:lnSpc>
              <a:buNone/>
            </a:pPr>
            <a:r>
              <a:rPr lang="en-US" sz="2200" dirty="0">
                <a:solidFill>
                  <a:srgbClr val="F2F0F4"/>
                </a:solidFill>
                <a:latin typeface="Montserrat" pitchFamily="34" charset="0"/>
                <a:ea typeface="Montserrat" pitchFamily="34" charset="-122"/>
                <a:cs typeface="Montserrat" pitchFamily="34" charset="-120"/>
              </a:rPr>
              <a:t>Comprehensive Listings</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Providing a wide range of property options with detailed information and high-quality images.</a:t>
            </a:r>
            <a:endParaRPr lang="en-US" sz="1750" dirty="0"/>
          </a:p>
        </p:txBody>
      </p:sp>
      <p:sp>
        <p:nvSpPr>
          <p:cNvPr id="7" name="Text 5"/>
          <p:cNvSpPr/>
          <p:nvPr/>
        </p:nvSpPr>
        <p:spPr>
          <a:xfrm>
            <a:off x="9872067" y="3815715"/>
            <a:ext cx="3978116" cy="708660"/>
          </a:xfrm>
          <a:prstGeom prst="rect">
            <a:avLst/>
          </a:prstGeom>
          <a:noFill/>
          <a:ln/>
        </p:spPr>
        <p:txBody>
          <a:bodyPr wrap="square" lIns="0" tIns="0" rIns="0" bIns="0" rtlCol="0" anchor="t"/>
          <a:lstStyle/>
          <a:p>
            <a:pPr marL="0" indent="0">
              <a:lnSpc>
                <a:spcPts val="2750"/>
              </a:lnSpc>
              <a:buNone/>
            </a:pPr>
            <a:r>
              <a:rPr lang="en-US" sz="2200" dirty="0">
                <a:solidFill>
                  <a:srgbClr val="F2F0F4"/>
                </a:solidFill>
                <a:latin typeface="Montserrat" pitchFamily="34" charset="0"/>
                <a:ea typeface="Montserrat" pitchFamily="34" charset="-122"/>
                <a:cs typeface="Montserrat" pitchFamily="34" charset="-120"/>
              </a:rPr>
              <a:t>Efficient Search and Filtering</a:t>
            </a:r>
            <a:endParaRPr lang="en-US" sz="2200" dirty="0"/>
          </a:p>
        </p:txBody>
      </p:sp>
      <p:sp>
        <p:nvSpPr>
          <p:cNvPr id="8" name="Text 6"/>
          <p:cNvSpPr/>
          <p:nvPr/>
        </p:nvSpPr>
        <p:spPr>
          <a:xfrm>
            <a:off x="9872067" y="4751189"/>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Enabling users to quickly find properties that meet their specific requirements.</a:t>
            </a:r>
            <a:endParaRPr lang="en-US" sz="1750" dirty="0"/>
          </a:p>
        </p:txBody>
      </p:sp>
      <p:pic>
        <p:nvPicPr>
          <p:cNvPr id="9" name="Picture 8" descr="A black and white logo&#10;&#10;Description automatically generated">
            <a:extLst>
              <a:ext uri="{FF2B5EF4-FFF2-40B4-BE49-F238E27FC236}">
                <a16:creationId xmlns:a16="http://schemas.microsoft.com/office/drawing/2014/main" id="{836B09E4-C5BE-A15A-E939-B9BF10A82AA4}"/>
              </a:ext>
            </a:extLst>
          </p:cNvPr>
          <p:cNvPicPr>
            <a:picLocks noChangeAspect="1"/>
          </p:cNvPicPr>
          <p:nvPr/>
        </p:nvPicPr>
        <p:blipFill>
          <a:blip r:embed="rId3"/>
          <a:stretch>
            <a:fillRect/>
          </a:stretch>
        </p:blipFill>
        <p:spPr>
          <a:xfrm>
            <a:off x="12954000" y="7772400"/>
            <a:ext cx="1589314" cy="3669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6365" y="560665"/>
            <a:ext cx="7804071" cy="1196578"/>
          </a:xfrm>
          <a:prstGeom prst="rect">
            <a:avLst/>
          </a:prstGeom>
          <a:noFill/>
          <a:ln/>
        </p:spPr>
        <p:txBody>
          <a:bodyPr wrap="square" lIns="0" tIns="0" rIns="0" bIns="0" rtlCol="0" anchor="t"/>
          <a:lstStyle/>
          <a:p>
            <a:pPr marL="0" indent="0">
              <a:lnSpc>
                <a:spcPts val="4700"/>
              </a:lnSpc>
              <a:buNone/>
            </a:pPr>
            <a:r>
              <a:rPr lang="en-US" sz="3750" dirty="0">
                <a:solidFill>
                  <a:srgbClr val="F2F0F4"/>
                </a:solidFill>
                <a:latin typeface="Montserrat" pitchFamily="34" charset="0"/>
                <a:ea typeface="Montserrat" pitchFamily="34" charset="-122"/>
                <a:cs typeface="Montserrat" pitchFamily="34" charset="-120"/>
              </a:rPr>
              <a:t>Alignment with UN Sustainable Development Goals</a:t>
            </a:r>
            <a:endParaRPr lang="en-US" sz="3750" dirty="0"/>
          </a:p>
        </p:txBody>
      </p:sp>
      <p:pic>
        <p:nvPicPr>
          <p:cNvPr id="4" name="Image 1" descr="preencoded.png"/>
          <p:cNvPicPr>
            <a:picLocks noChangeAspect="1"/>
          </p:cNvPicPr>
          <p:nvPr/>
        </p:nvPicPr>
        <p:blipFill>
          <a:blip r:embed="rId4"/>
          <a:stretch>
            <a:fillRect/>
          </a:stretch>
        </p:blipFill>
        <p:spPr>
          <a:xfrm>
            <a:off x="6156365" y="2044303"/>
            <a:ext cx="478512" cy="478512"/>
          </a:xfrm>
          <a:prstGeom prst="rect">
            <a:avLst/>
          </a:prstGeom>
        </p:spPr>
      </p:pic>
      <p:sp>
        <p:nvSpPr>
          <p:cNvPr id="5" name="Text 1"/>
          <p:cNvSpPr/>
          <p:nvPr/>
        </p:nvSpPr>
        <p:spPr>
          <a:xfrm>
            <a:off x="6156365" y="2714149"/>
            <a:ext cx="4332684" cy="299085"/>
          </a:xfrm>
          <a:prstGeom prst="rect">
            <a:avLst/>
          </a:prstGeom>
          <a:noFill/>
          <a:ln/>
        </p:spPr>
        <p:txBody>
          <a:bodyPr wrap="none" lIns="0" tIns="0" rIns="0" bIns="0" rtlCol="0" anchor="t"/>
          <a:lstStyle/>
          <a:p>
            <a:pPr marL="0" indent="0" algn="l">
              <a:lnSpc>
                <a:spcPts val="2350"/>
              </a:lnSpc>
              <a:buNone/>
            </a:pPr>
            <a:r>
              <a:rPr lang="en-US" sz="1850" dirty="0">
                <a:solidFill>
                  <a:srgbClr val="DCD7E5"/>
                </a:solidFill>
                <a:latin typeface="Montserrat" pitchFamily="34" charset="0"/>
                <a:ea typeface="Montserrat" pitchFamily="34" charset="-122"/>
                <a:cs typeface="Montserrat" pitchFamily="34" charset="-120"/>
              </a:rPr>
              <a:t>Sustainable Cities and Communities</a:t>
            </a:r>
            <a:endParaRPr lang="en-US" sz="1850" dirty="0"/>
          </a:p>
        </p:txBody>
      </p:sp>
      <p:sp>
        <p:nvSpPr>
          <p:cNvPr id="6" name="Text 2"/>
          <p:cNvSpPr/>
          <p:nvPr/>
        </p:nvSpPr>
        <p:spPr>
          <a:xfrm>
            <a:off x="6156365" y="3128010"/>
            <a:ext cx="7804071" cy="306229"/>
          </a:xfrm>
          <a:prstGeom prst="rect">
            <a:avLst/>
          </a:prstGeom>
          <a:noFill/>
          <a:ln/>
        </p:spPr>
        <p:txBody>
          <a:bodyPr wrap="none" lIns="0" tIns="0" rIns="0" bIns="0" rtlCol="0" anchor="t"/>
          <a:lstStyle/>
          <a:p>
            <a:pPr marL="0" indent="0" algn="l">
              <a:lnSpc>
                <a:spcPts val="2400"/>
              </a:lnSpc>
              <a:buNone/>
            </a:pPr>
            <a:r>
              <a:rPr lang="en-US" sz="1500" dirty="0">
                <a:solidFill>
                  <a:srgbClr val="DCD7E5"/>
                </a:solidFill>
                <a:latin typeface="Heebo Light" pitchFamily="34" charset="0"/>
                <a:ea typeface="Heebo Light" pitchFamily="34" charset="-122"/>
                <a:cs typeface="Heebo Light" pitchFamily="34" charset="-120"/>
              </a:rPr>
              <a:t>Promoting sustainable housing practices and facilitating efficient property transactions.</a:t>
            </a:r>
            <a:endParaRPr lang="en-US" sz="1500" dirty="0"/>
          </a:p>
        </p:txBody>
      </p:sp>
      <p:pic>
        <p:nvPicPr>
          <p:cNvPr id="7" name="Image 2" descr="preencoded.png"/>
          <p:cNvPicPr>
            <a:picLocks noChangeAspect="1"/>
          </p:cNvPicPr>
          <p:nvPr/>
        </p:nvPicPr>
        <p:blipFill>
          <a:blip r:embed="rId5"/>
          <a:stretch>
            <a:fillRect/>
          </a:stretch>
        </p:blipFill>
        <p:spPr>
          <a:xfrm>
            <a:off x="6156365" y="4008477"/>
            <a:ext cx="478512" cy="478512"/>
          </a:xfrm>
          <a:prstGeom prst="rect">
            <a:avLst/>
          </a:prstGeom>
        </p:spPr>
      </p:pic>
      <p:sp>
        <p:nvSpPr>
          <p:cNvPr id="8" name="Text 3"/>
          <p:cNvSpPr/>
          <p:nvPr/>
        </p:nvSpPr>
        <p:spPr>
          <a:xfrm>
            <a:off x="6156365" y="4678323"/>
            <a:ext cx="2533888" cy="299085"/>
          </a:xfrm>
          <a:prstGeom prst="rect">
            <a:avLst/>
          </a:prstGeom>
          <a:noFill/>
          <a:ln/>
        </p:spPr>
        <p:txBody>
          <a:bodyPr wrap="none" lIns="0" tIns="0" rIns="0" bIns="0" rtlCol="0" anchor="t"/>
          <a:lstStyle/>
          <a:p>
            <a:pPr marL="0" indent="0" algn="l">
              <a:lnSpc>
                <a:spcPts val="2350"/>
              </a:lnSpc>
              <a:buNone/>
            </a:pPr>
            <a:r>
              <a:rPr lang="en-US" sz="1850" dirty="0">
                <a:solidFill>
                  <a:srgbClr val="DCD7E5"/>
                </a:solidFill>
                <a:latin typeface="Montserrat" pitchFamily="34" charset="0"/>
                <a:ea typeface="Montserrat" pitchFamily="34" charset="-122"/>
                <a:cs typeface="Montserrat" pitchFamily="34" charset="-120"/>
              </a:rPr>
              <a:t>Reduced Inequalities</a:t>
            </a:r>
            <a:endParaRPr lang="en-US" sz="1850" dirty="0"/>
          </a:p>
        </p:txBody>
      </p:sp>
      <p:sp>
        <p:nvSpPr>
          <p:cNvPr id="9" name="Text 4"/>
          <p:cNvSpPr/>
          <p:nvPr/>
        </p:nvSpPr>
        <p:spPr>
          <a:xfrm>
            <a:off x="6156365" y="5092184"/>
            <a:ext cx="7804071" cy="306229"/>
          </a:xfrm>
          <a:prstGeom prst="rect">
            <a:avLst/>
          </a:prstGeom>
          <a:noFill/>
          <a:ln/>
        </p:spPr>
        <p:txBody>
          <a:bodyPr wrap="none" lIns="0" tIns="0" rIns="0" bIns="0" rtlCol="0" anchor="t"/>
          <a:lstStyle/>
          <a:p>
            <a:pPr marL="0" indent="0" algn="l">
              <a:lnSpc>
                <a:spcPts val="2400"/>
              </a:lnSpc>
              <a:buNone/>
            </a:pPr>
            <a:r>
              <a:rPr lang="en-US" sz="1500" dirty="0">
                <a:solidFill>
                  <a:srgbClr val="DCD7E5"/>
                </a:solidFill>
                <a:latin typeface="Heebo Light" pitchFamily="34" charset="0"/>
                <a:ea typeface="Heebo Light" pitchFamily="34" charset="-122"/>
                <a:cs typeface="Heebo Light" pitchFamily="34" charset="-120"/>
              </a:rPr>
              <a:t>Providing access to affordable and equitable housing options for all.</a:t>
            </a:r>
            <a:endParaRPr lang="en-US" sz="1500" dirty="0"/>
          </a:p>
        </p:txBody>
      </p:sp>
      <p:pic>
        <p:nvPicPr>
          <p:cNvPr id="10" name="Image 3" descr="preencoded.png"/>
          <p:cNvPicPr>
            <a:picLocks noChangeAspect="1"/>
          </p:cNvPicPr>
          <p:nvPr/>
        </p:nvPicPr>
        <p:blipFill>
          <a:blip r:embed="rId6"/>
          <a:stretch>
            <a:fillRect/>
          </a:stretch>
        </p:blipFill>
        <p:spPr>
          <a:xfrm>
            <a:off x="6156365" y="5972651"/>
            <a:ext cx="478512" cy="478512"/>
          </a:xfrm>
          <a:prstGeom prst="rect">
            <a:avLst/>
          </a:prstGeom>
        </p:spPr>
      </p:pic>
      <p:sp>
        <p:nvSpPr>
          <p:cNvPr id="11" name="Text 5"/>
          <p:cNvSpPr/>
          <p:nvPr/>
        </p:nvSpPr>
        <p:spPr>
          <a:xfrm>
            <a:off x="6156365" y="6642497"/>
            <a:ext cx="3515558" cy="299085"/>
          </a:xfrm>
          <a:prstGeom prst="rect">
            <a:avLst/>
          </a:prstGeom>
          <a:noFill/>
          <a:ln/>
        </p:spPr>
        <p:txBody>
          <a:bodyPr wrap="none" lIns="0" tIns="0" rIns="0" bIns="0" rtlCol="0" anchor="t"/>
          <a:lstStyle/>
          <a:p>
            <a:pPr marL="0" indent="0" algn="l">
              <a:lnSpc>
                <a:spcPts val="2350"/>
              </a:lnSpc>
              <a:buNone/>
            </a:pPr>
            <a:r>
              <a:rPr lang="en-US" sz="1850" dirty="0">
                <a:solidFill>
                  <a:srgbClr val="DCD7E5"/>
                </a:solidFill>
                <a:latin typeface="Montserrat" pitchFamily="34" charset="0"/>
                <a:ea typeface="Montserrat" pitchFamily="34" charset="-122"/>
                <a:cs typeface="Montserrat" pitchFamily="34" charset="-120"/>
              </a:rPr>
              <a:t>Innovation and Infrastructure</a:t>
            </a:r>
            <a:endParaRPr lang="en-US" sz="1850" dirty="0"/>
          </a:p>
        </p:txBody>
      </p:sp>
      <p:sp>
        <p:nvSpPr>
          <p:cNvPr id="12" name="Text 6"/>
          <p:cNvSpPr/>
          <p:nvPr/>
        </p:nvSpPr>
        <p:spPr>
          <a:xfrm>
            <a:off x="6156365" y="7056358"/>
            <a:ext cx="7804071" cy="612458"/>
          </a:xfrm>
          <a:prstGeom prst="rect">
            <a:avLst/>
          </a:prstGeom>
          <a:noFill/>
          <a:ln/>
        </p:spPr>
        <p:txBody>
          <a:bodyPr wrap="square" lIns="0" tIns="0" rIns="0" bIns="0" rtlCol="0" anchor="t"/>
          <a:lstStyle/>
          <a:p>
            <a:pPr marL="0" indent="0" algn="l">
              <a:lnSpc>
                <a:spcPts val="2400"/>
              </a:lnSpc>
              <a:buNone/>
            </a:pPr>
            <a:r>
              <a:rPr lang="en-US" sz="1500" dirty="0">
                <a:solidFill>
                  <a:srgbClr val="DCD7E5"/>
                </a:solidFill>
                <a:latin typeface="Heebo Light" pitchFamily="34" charset="0"/>
                <a:ea typeface="Heebo Light" pitchFamily="34" charset="-122"/>
                <a:cs typeface="Heebo Light" pitchFamily="34" charset="-120"/>
              </a:rPr>
              <a:t>Leveraging technology to enhance the real estate industry and create a more efficient system.</a:t>
            </a:r>
            <a:endParaRPr lang="en-US" sz="1500" dirty="0"/>
          </a:p>
        </p:txBody>
      </p:sp>
      <p:pic>
        <p:nvPicPr>
          <p:cNvPr id="13" name="Picture 12" descr="A black and white logo&#10;&#10;Description automatically generated">
            <a:extLst>
              <a:ext uri="{FF2B5EF4-FFF2-40B4-BE49-F238E27FC236}">
                <a16:creationId xmlns:a16="http://schemas.microsoft.com/office/drawing/2014/main" id="{290C0181-078B-B053-B961-B092AD0DCACA}"/>
              </a:ext>
            </a:extLst>
          </p:cNvPr>
          <p:cNvPicPr>
            <a:picLocks noChangeAspect="1"/>
          </p:cNvPicPr>
          <p:nvPr/>
        </p:nvPicPr>
        <p:blipFill>
          <a:blip r:embed="rId7"/>
          <a:stretch>
            <a:fillRect/>
          </a:stretch>
        </p:blipFill>
        <p:spPr>
          <a:xfrm>
            <a:off x="12954000" y="7772400"/>
            <a:ext cx="1589314" cy="36695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386"/>
          </a:xfrm>
          <a:prstGeom prst="rect">
            <a:avLst/>
          </a:prstGeom>
        </p:spPr>
      </p:pic>
      <p:sp>
        <p:nvSpPr>
          <p:cNvPr id="3" name="Text 0"/>
          <p:cNvSpPr/>
          <p:nvPr/>
        </p:nvSpPr>
        <p:spPr>
          <a:xfrm>
            <a:off x="676751" y="531733"/>
            <a:ext cx="6799421" cy="604242"/>
          </a:xfrm>
          <a:prstGeom prst="rect">
            <a:avLst/>
          </a:prstGeom>
          <a:noFill/>
          <a:ln/>
        </p:spPr>
        <p:txBody>
          <a:bodyPr wrap="none" lIns="0" tIns="0" rIns="0" bIns="0" rtlCol="0" anchor="t"/>
          <a:lstStyle/>
          <a:p>
            <a:pPr marL="0" indent="0">
              <a:lnSpc>
                <a:spcPts val="4750"/>
              </a:lnSpc>
              <a:buNone/>
            </a:pPr>
            <a:r>
              <a:rPr lang="en-US" sz="3800" dirty="0">
                <a:solidFill>
                  <a:srgbClr val="F2F0F4"/>
                </a:solidFill>
                <a:latin typeface="Montserrat" pitchFamily="34" charset="0"/>
                <a:ea typeface="Montserrat" pitchFamily="34" charset="-122"/>
                <a:cs typeface="Montserrat" pitchFamily="34" charset="-120"/>
              </a:rPr>
              <a:t>Methodology and Approach</a:t>
            </a:r>
            <a:endParaRPr lang="en-US" sz="3800" dirty="0"/>
          </a:p>
        </p:txBody>
      </p:sp>
      <p:sp>
        <p:nvSpPr>
          <p:cNvPr id="4" name="Shape 1"/>
          <p:cNvSpPr/>
          <p:nvPr/>
        </p:nvSpPr>
        <p:spPr>
          <a:xfrm flipH="1">
            <a:off x="909639" y="1426012"/>
            <a:ext cx="45719" cy="5160049"/>
          </a:xfrm>
          <a:prstGeom prst="roundRect">
            <a:avLst>
              <a:gd name="adj" fmla="val 355268"/>
            </a:avLst>
          </a:prstGeom>
          <a:solidFill>
            <a:srgbClr val="4A2C85"/>
          </a:solidFill>
          <a:ln/>
        </p:spPr>
        <p:txBody>
          <a:bodyPr/>
          <a:lstStyle/>
          <a:p>
            <a:endParaRPr lang="en-IN"/>
          </a:p>
        </p:txBody>
      </p:sp>
      <p:sp>
        <p:nvSpPr>
          <p:cNvPr id="5" name="Shape 2"/>
          <p:cNvSpPr/>
          <p:nvPr/>
        </p:nvSpPr>
        <p:spPr>
          <a:xfrm>
            <a:off x="1161455" y="1849636"/>
            <a:ext cx="676751" cy="22860"/>
          </a:xfrm>
          <a:prstGeom prst="roundRect">
            <a:avLst>
              <a:gd name="adj" fmla="val 355268"/>
            </a:avLst>
          </a:prstGeom>
          <a:solidFill>
            <a:srgbClr val="4A2C85"/>
          </a:solidFill>
          <a:ln/>
        </p:spPr>
        <p:txBody>
          <a:bodyPr/>
          <a:lstStyle/>
          <a:p>
            <a:endParaRPr lang="en-IN"/>
          </a:p>
        </p:txBody>
      </p:sp>
      <p:sp>
        <p:nvSpPr>
          <p:cNvPr id="6" name="Shape 3"/>
          <p:cNvSpPr/>
          <p:nvPr/>
        </p:nvSpPr>
        <p:spPr>
          <a:xfrm>
            <a:off x="749260" y="1643539"/>
            <a:ext cx="435054" cy="435054"/>
          </a:xfrm>
          <a:prstGeom prst="roundRect">
            <a:avLst>
              <a:gd name="adj" fmla="val 18668"/>
            </a:avLst>
          </a:prstGeom>
          <a:solidFill>
            <a:srgbClr val="31136C"/>
          </a:solidFill>
          <a:ln w="7620">
            <a:solidFill>
              <a:srgbClr val="4A2C85"/>
            </a:solidFill>
            <a:prstDash val="solid"/>
          </a:ln>
        </p:spPr>
        <p:txBody>
          <a:bodyPr/>
          <a:lstStyle/>
          <a:p>
            <a:endParaRPr lang="en-IN"/>
          </a:p>
        </p:txBody>
      </p:sp>
      <p:sp>
        <p:nvSpPr>
          <p:cNvPr id="7" name="Text 4"/>
          <p:cNvSpPr/>
          <p:nvPr/>
        </p:nvSpPr>
        <p:spPr>
          <a:xfrm>
            <a:off x="914400" y="1716048"/>
            <a:ext cx="104775" cy="290036"/>
          </a:xfrm>
          <a:prstGeom prst="rect">
            <a:avLst/>
          </a:prstGeom>
          <a:noFill/>
          <a:ln/>
        </p:spPr>
        <p:txBody>
          <a:bodyPr wrap="none" lIns="0" tIns="0" rIns="0" bIns="0" rtlCol="0" anchor="t"/>
          <a:lstStyle/>
          <a:p>
            <a:pPr marL="0" indent="0" algn="ctr">
              <a:lnSpc>
                <a:spcPts val="2250"/>
              </a:lnSpc>
              <a:buNone/>
            </a:pPr>
            <a:r>
              <a:rPr lang="en-US" sz="2250" dirty="0">
                <a:solidFill>
                  <a:srgbClr val="DCD7E5"/>
                </a:solidFill>
                <a:latin typeface="Montserrat" pitchFamily="34" charset="0"/>
                <a:ea typeface="Montserrat" pitchFamily="34" charset="-122"/>
                <a:cs typeface="Montserrat" pitchFamily="34" charset="-120"/>
              </a:rPr>
              <a:t>1</a:t>
            </a:r>
            <a:endParaRPr lang="en-US" sz="2250" dirty="0"/>
          </a:p>
        </p:txBody>
      </p:sp>
      <p:sp>
        <p:nvSpPr>
          <p:cNvPr id="8" name="Text 5"/>
          <p:cNvSpPr/>
          <p:nvPr/>
        </p:nvSpPr>
        <p:spPr>
          <a:xfrm>
            <a:off x="2030254" y="1619369"/>
            <a:ext cx="2905006" cy="302062"/>
          </a:xfrm>
          <a:prstGeom prst="rect">
            <a:avLst/>
          </a:prstGeom>
          <a:noFill/>
          <a:ln/>
        </p:spPr>
        <p:txBody>
          <a:bodyPr wrap="none" lIns="0" tIns="0" rIns="0" bIns="0" rtlCol="0" anchor="t"/>
          <a:lstStyle/>
          <a:p>
            <a:pPr marL="0" indent="0" algn="l">
              <a:lnSpc>
                <a:spcPts val="2350"/>
              </a:lnSpc>
              <a:buNone/>
            </a:pPr>
            <a:r>
              <a:rPr lang="en-US" sz="1900" dirty="0">
                <a:solidFill>
                  <a:srgbClr val="DCD7E5"/>
                </a:solidFill>
                <a:latin typeface="Montserrat" pitchFamily="34" charset="0"/>
                <a:ea typeface="Montserrat" pitchFamily="34" charset="-122"/>
                <a:cs typeface="Montserrat" pitchFamily="34" charset="-120"/>
              </a:rPr>
              <a:t>Requirement Gathering</a:t>
            </a:r>
            <a:endParaRPr lang="en-US" sz="1900" dirty="0"/>
          </a:p>
        </p:txBody>
      </p:sp>
      <p:sp>
        <p:nvSpPr>
          <p:cNvPr id="9" name="Text 6"/>
          <p:cNvSpPr/>
          <p:nvPr/>
        </p:nvSpPr>
        <p:spPr>
          <a:xfrm>
            <a:off x="2030254" y="2037397"/>
            <a:ext cx="6436995" cy="618649"/>
          </a:xfrm>
          <a:prstGeom prst="rect">
            <a:avLst/>
          </a:prstGeom>
          <a:noFill/>
          <a:ln/>
        </p:spPr>
        <p:txBody>
          <a:bodyPr wrap="square" lIns="0" tIns="0" rIns="0" bIns="0" rtlCol="0" anchor="t"/>
          <a:lstStyle/>
          <a:p>
            <a:pPr marL="0" indent="0" algn="l">
              <a:lnSpc>
                <a:spcPts val="2400"/>
              </a:lnSpc>
              <a:buNone/>
            </a:pPr>
            <a:r>
              <a:rPr lang="en-US" sz="1500" dirty="0">
                <a:solidFill>
                  <a:srgbClr val="DCD7E5"/>
                </a:solidFill>
                <a:latin typeface="Heebo Light" pitchFamily="34" charset="0"/>
                <a:ea typeface="Heebo Light" pitchFamily="34" charset="-122"/>
                <a:cs typeface="Heebo Light" pitchFamily="34" charset="-120"/>
              </a:rPr>
              <a:t>Conducting thorough market research and user feedback to understand the needs and preferences of potential users.</a:t>
            </a:r>
            <a:endParaRPr lang="en-US" sz="1500" dirty="0"/>
          </a:p>
        </p:txBody>
      </p:sp>
      <p:sp>
        <p:nvSpPr>
          <p:cNvPr id="10" name="Shape 7"/>
          <p:cNvSpPr/>
          <p:nvPr/>
        </p:nvSpPr>
        <p:spPr>
          <a:xfrm>
            <a:off x="1161455" y="3466386"/>
            <a:ext cx="676751" cy="22860"/>
          </a:xfrm>
          <a:prstGeom prst="roundRect">
            <a:avLst>
              <a:gd name="adj" fmla="val 355268"/>
            </a:avLst>
          </a:prstGeom>
          <a:solidFill>
            <a:srgbClr val="4A2C85"/>
          </a:solidFill>
          <a:ln/>
        </p:spPr>
        <p:txBody>
          <a:bodyPr/>
          <a:lstStyle/>
          <a:p>
            <a:endParaRPr lang="en-IN"/>
          </a:p>
        </p:txBody>
      </p:sp>
      <p:sp>
        <p:nvSpPr>
          <p:cNvPr id="11" name="Shape 8"/>
          <p:cNvSpPr/>
          <p:nvPr/>
        </p:nvSpPr>
        <p:spPr>
          <a:xfrm>
            <a:off x="749260" y="3260288"/>
            <a:ext cx="435054" cy="435054"/>
          </a:xfrm>
          <a:prstGeom prst="roundRect">
            <a:avLst>
              <a:gd name="adj" fmla="val 18668"/>
            </a:avLst>
          </a:prstGeom>
          <a:solidFill>
            <a:srgbClr val="31136C"/>
          </a:solidFill>
          <a:ln w="7620">
            <a:solidFill>
              <a:srgbClr val="4A2C85"/>
            </a:solidFill>
            <a:prstDash val="solid"/>
          </a:ln>
        </p:spPr>
        <p:txBody>
          <a:bodyPr/>
          <a:lstStyle/>
          <a:p>
            <a:endParaRPr lang="en-IN"/>
          </a:p>
        </p:txBody>
      </p:sp>
      <p:sp>
        <p:nvSpPr>
          <p:cNvPr id="12" name="Text 9"/>
          <p:cNvSpPr/>
          <p:nvPr/>
        </p:nvSpPr>
        <p:spPr>
          <a:xfrm>
            <a:off x="884396" y="3332798"/>
            <a:ext cx="164783" cy="290036"/>
          </a:xfrm>
          <a:prstGeom prst="rect">
            <a:avLst/>
          </a:prstGeom>
          <a:noFill/>
          <a:ln/>
        </p:spPr>
        <p:txBody>
          <a:bodyPr wrap="none" lIns="0" tIns="0" rIns="0" bIns="0" rtlCol="0" anchor="t"/>
          <a:lstStyle/>
          <a:p>
            <a:pPr marL="0" indent="0" algn="ctr">
              <a:lnSpc>
                <a:spcPts val="2250"/>
              </a:lnSpc>
              <a:buNone/>
            </a:pPr>
            <a:r>
              <a:rPr lang="en-US" sz="2250" dirty="0">
                <a:solidFill>
                  <a:srgbClr val="DCD7E5"/>
                </a:solidFill>
                <a:latin typeface="Montserrat" pitchFamily="34" charset="0"/>
                <a:ea typeface="Montserrat" pitchFamily="34" charset="-122"/>
                <a:cs typeface="Montserrat" pitchFamily="34" charset="-120"/>
              </a:rPr>
              <a:t>2</a:t>
            </a:r>
            <a:endParaRPr lang="en-US" sz="2250" dirty="0"/>
          </a:p>
        </p:txBody>
      </p:sp>
      <p:sp>
        <p:nvSpPr>
          <p:cNvPr id="13" name="Text 10"/>
          <p:cNvSpPr/>
          <p:nvPr/>
        </p:nvSpPr>
        <p:spPr>
          <a:xfrm>
            <a:off x="2030254" y="3236119"/>
            <a:ext cx="3115032" cy="302062"/>
          </a:xfrm>
          <a:prstGeom prst="rect">
            <a:avLst/>
          </a:prstGeom>
          <a:noFill/>
          <a:ln/>
        </p:spPr>
        <p:txBody>
          <a:bodyPr wrap="none" lIns="0" tIns="0" rIns="0" bIns="0" rtlCol="0" anchor="t"/>
          <a:lstStyle/>
          <a:p>
            <a:pPr marL="0" indent="0" algn="l">
              <a:lnSpc>
                <a:spcPts val="2350"/>
              </a:lnSpc>
              <a:buNone/>
            </a:pPr>
            <a:r>
              <a:rPr lang="en-US" sz="1900" dirty="0">
                <a:solidFill>
                  <a:srgbClr val="DCD7E5"/>
                </a:solidFill>
                <a:latin typeface="Montserrat" pitchFamily="34" charset="0"/>
                <a:ea typeface="Montserrat" pitchFamily="34" charset="-122"/>
                <a:cs typeface="Montserrat" pitchFamily="34" charset="-120"/>
              </a:rPr>
              <a:t>Design and Development</a:t>
            </a:r>
            <a:endParaRPr lang="en-US" sz="1900" dirty="0"/>
          </a:p>
        </p:txBody>
      </p:sp>
      <p:sp>
        <p:nvSpPr>
          <p:cNvPr id="14" name="Text 11"/>
          <p:cNvSpPr/>
          <p:nvPr/>
        </p:nvSpPr>
        <p:spPr>
          <a:xfrm>
            <a:off x="2030254" y="3654147"/>
            <a:ext cx="6436995" cy="618649"/>
          </a:xfrm>
          <a:prstGeom prst="rect">
            <a:avLst/>
          </a:prstGeom>
          <a:noFill/>
          <a:ln/>
        </p:spPr>
        <p:txBody>
          <a:bodyPr wrap="square" lIns="0" tIns="0" rIns="0" bIns="0" rtlCol="0" anchor="t"/>
          <a:lstStyle/>
          <a:p>
            <a:pPr marL="0" indent="0" algn="l">
              <a:lnSpc>
                <a:spcPts val="2400"/>
              </a:lnSpc>
              <a:buNone/>
            </a:pPr>
            <a:r>
              <a:rPr lang="en-US" sz="1500" dirty="0">
                <a:solidFill>
                  <a:srgbClr val="DCD7E5"/>
                </a:solidFill>
                <a:latin typeface="Heebo Light" pitchFamily="34" charset="0"/>
                <a:ea typeface="Heebo Light" pitchFamily="34" charset="-122"/>
                <a:cs typeface="Heebo Light" pitchFamily="34" charset="-120"/>
              </a:rPr>
              <a:t>Implementing a user-centered design approach, using the MERN stack to build a robust and scalable platform.</a:t>
            </a:r>
            <a:endParaRPr lang="en-US" sz="1500" dirty="0"/>
          </a:p>
        </p:txBody>
      </p:sp>
      <p:sp>
        <p:nvSpPr>
          <p:cNvPr id="15" name="Shape 12"/>
          <p:cNvSpPr/>
          <p:nvPr/>
        </p:nvSpPr>
        <p:spPr>
          <a:xfrm>
            <a:off x="1161455" y="5083135"/>
            <a:ext cx="676751" cy="22860"/>
          </a:xfrm>
          <a:prstGeom prst="roundRect">
            <a:avLst>
              <a:gd name="adj" fmla="val 355268"/>
            </a:avLst>
          </a:prstGeom>
          <a:solidFill>
            <a:srgbClr val="4A2C85"/>
          </a:solidFill>
          <a:ln/>
        </p:spPr>
        <p:txBody>
          <a:bodyPr/>
          <a:lstStyle/>
          <a:p>
            <a:endParaRPr lang="en-IN"/>
          </a:p>
        </p:txBody>
      </p:sp>
      <p:sp>
        <p:nvSpPr>
          <p:cNvPr id="16" name="Shape 13"/>
          <p:cNvSpPr/>
          <p:nvPr/>
        </p:nvSpPr>
        <p:spPr>
          <a:xfrm>
            <a:off x="749260" y="4877038"/>
            <a:ext cx="435054" cy="435054"/>
          </a:xfrm>
          <a:prstGeom prst="roundRect">
            <a:avLst>
              <a:gd name="adj" fmla="val 18668"/>
            </a:avLst>
          </a:prstGeom>
          <a:solidFill>
            <a:srgbClr val="31136C"/>
          </a:solidFill>
          <a:ln w="7620">
            <a:solidFill>
              <a:srgbClr val="4A2C85"/>
            </a:solidFill>
            <a:prstDash val="solid"/>
          </a:ln>
        </p:spPr>
        <p:txBody>
          <a:bodyPr/>
          <a:lstStyle/>
          <a:p>
            <a:endParaRPr lang="en-IN"/>
          </a:p>
        </p:txBody>
      </p:sp>
      <p:sp>
        <p:nvSpPr>
          <p:cNvPr id="17" name="Text 14"/>
          <p:cNvSpPr/>
          <p:nvPr/>
        </p:nvSpPr>
        <p:spPr>
          <a:xfrm>
            <a:off x="884992" y="4949547"/>
            <a:ext cx="163592" cy="290036"/>
          </a:xfrm>
          <a:prstGeom prst="rect">
            <a:avLst/>
          </a:prstGeom>
          <a:noFill/>
          <a:ln/>
        </p:spPr>
        <p:txBody>
          <a:bodyPr wrap="none" lIns="0" tIns="0" rIns="0" bIns="0" rtlCol="0" anchor="t"/>
          <a:lstStyle/>
          <a:p>
            <a:pPr marL="0" indent="0" algn="ctr">
              <a:lnSpc>
                <a:spcPts val="2250"/>
              </a:lnSpc>
              <a:buNone/>
            </a:pPr>
            <a:r>
              <a:rPr lang="en-US" sz="2250" dirty="0">
                <a:solidFill>
                  <a:srgbClr val="DCD7E5"/>
                </a:solidFill>
                <a:latin typeface="Montserrat" pitchFamily="34" charset="0"/>
                <a:ea typeface="Montserrat" pitchFamily="34" charset="-122"/>
                <a:cs typeface="Montserrat" pitchFamily="34" charset="-120"/>
              </a:rPr>
              <a:t>3</a:t>
            </a:r>
            <a:endParaRPr lang="en-US" sz="2250" dirty="0"/>
          </a:p>
        </p:txBody>
      </p:sp>
      <p:sp>
        <p:nvSpPr>
          <p:cNvPr id="18" name="Text 15"/>
          <p:cNvSpPr/>
          <p:nvPr/>
        </p:nvSpPr>
        <p:spPr>
          <a:xfrm>
            <a:off x="2030254" y="4852868"/>
            <a:ext cx="2995374" cy="302062"/>
          </a:xfrm>
          <a:prstGeom prst="rect">
            <a:avLst/>
          </a:prstGeom>
          <a:noFill/>
          <a:ln/>
        </p:spPr>
        <p:txBody>
          <a:bodyPr wrap="none" lIns="0" tIns="0" rIns="0" bIns="0" rtlCol="0" anchor="t"/>
          <a:lstStyle/>
          <a:p>
            <a:pPr marL="0" indent="0" algn="l">
              <a:lnSpc>
                <a:spcPts val="2350"/>
              </a:lnSpc>
              <a:buNone/>
            </a:pPr>
            <a:r>
              <a:rPr lang="en-US" sz="1900" dirty="0">
                <a:solidFill>
                  <a:srgbClr val="DCD7E5"/>
                </a:solidFill>
                <a:latin typeface="Montserrat" pitchFamily="34" charset="0"/>
                <a:ea typeface="Montserrat" pitchFamily="34" charset="-122"/>
                <a:cs typeface="Montserrat" pitchFamily="34" charset="-120"/>
              </a:rPr>
              <a:t>Testing and Deployment</a:t>
            </a:r>
            <a:endParaRPr lang="en-US" sz="1900" dirty="0"/>
          </a:p>
        </p:txBody>
      </p:sp>
      <p:sp>
        <p:nvSpPr>
          <p:cNvPr id="19" name="Text 16"/>
          <p:cNvSpPr/>
          <p:nvPr/>
        </p:nvSpPr>
        <p:spPr>
          <a:xfrm>
            <a:off x="2030254" y="5270897"/>
            <a:ext cx="6436995" cy="618649"/>
          </a:xfrm>
          <a:prstGeom prst="rect">
            <a:avLst/>
          </a:prstGeom>
          <a:noFill/>
          <a:ln/>
        </p:spPr>
        <p:txBody>
          <a:bodyPr wrap="square" lIns="0" tIns="0" rIns="0" bIns="0" rtlCol="0" anchor="t"/>
          <a:lstStyle/>
          <a:p>
            <a:pPr marL="0" indent="0" algn="l">
              <a:lnSpc>
                <a:spcPts val="2400"/>
              </a:lnSpc>
              <a:buNone/>
            </a:pPr>
            <a:r>
              <a:rPr lang="en-US" sz="1500" dirty="0">
                <a:solidFill>
                  <a:srgbClr val="DCD7E5"/>
                </a:solidFill>
                <a:latin typeface="Heebo Light" pitchFamily="34" charset="0"/>
                <a:ea typeface="Heebo Light" pitchFamily="34" charset="-122"/>
                <a:cs typeface="Heebo Light" pitchFamily="34" charset="-120"/>
              </a:rPr>
              <a:t>Rigorous testing to ensure functionality, security, and performance before launching the platform.</a:t>
            </a:r>
            <a:endParaRPr lang="en-US" sz="1500" dirty="0"/>
          </a:p>
        </p:txBody>
      </p:sp>
      <p:sp>
        <p:nvSpPr>
          <p:cNvPr id="22" name="Text 19"/>
          <p:cNvSpPr/>
          <p:nvPr/>
        </p:nvSpPr>
        <p:spPr>
          <a:xfrm>
            <a:off x="870942" y="6566297"/>
            <a:ext cx="191691" cy="290036"/>
          </a:xfrm>
          <a:prstGeom prst="rect">
            <a:avLst/>
          </a:prstGeom>
          <a:noFill/>
          <a:ln/>
        </p:spPr>
        <p:txBody>
          <a:bodyPr wrap="none" lIns="0" tIns="0" rIns="0" bIns="0" rtlCol="0" anchor="t"/>
          <a:lstStyle/>
          <a:p>
            <a:pPr marL="0" indent="0" algn="ctr">
              <a:lnSpc>
                <a:spcPts val="2250"/>
              </a:lnSpc>
              <a:buNone/>
            </a:pPr>
            <a:endParaRPr lang="en-US" sz="2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791"/>
          </a:xfrm>
          <a:prstGeom prst="rect">
            <a:avLst/>
          </a:prstGeom>
        </p:spPr>
      </p:pic>
      <p:sp>
        <p:nvSpPr>
          <p:cNvPr id="3" name="Text 0"/>
          <p:cNvSpPr/>
          <p:nvPr/>
        </p:nvSpPr>
        <p:spPr>
          <a:xfrm>
            <a:off x="6252567" y="601980"/>
            <a:ext cx="7611666" cy="1368266"/>
          </a:xfrm>
          <a:prstGeom prst="rect">
            <a:avLst/>
          </a:prstGeom>
          <a:noFill/>
          <a:ln/>
        </p:spPr>
        <p:txBody>
          <a:bodyPr wrap="square" lIns="0" tIns="0" rIns="0" bIns="0" rtlCol="0" anchor="t"/>
          <a:lstStyle/>
          <a:p>
            <a:pPr marL="0" indent="0">
              <a:lnSpc>
                <a:spcPts val="5350"/>
              </a:lnSpc>
              <a:buNone/>
            </a:pPr>
            <a:r>
              <a:rPr lang="en-US" sz="4300" dirty="0">
                <a:solidFill>
                  <a:srgbClr val="F2F0F4"/>
                </a:solidFill>
                <a:latin typeface="Montserrat" pitchFamily="34" charset="0"/>
                <a:ea typeface="Montserrat" pitchFamily="34" charset="-122"/>
                <a:cs typeface="Montserrat" pitchFamily="34" charset="-120"/>
              </a:rPr>
              <a:t>Expected Outcomes and Impact</a:t>
            </a:r>
            <a:endParaRPr lang="en-US" sz="4300" dirty="0"/>
          </a:p>
        </p:txBody>
      </p:sp>
      <p:sp>
        <p:nvSpPr>
          <p:cNvPr id="4" name="Shape 1"/>
          <p:cNvSpPr/>
          <p:nvPr/>
        </p:nvSpPr>
        <p:spPr>
          <a:xfrm>
            <a:off x="6252567" y="2298621"/>
            <a:ext cx="7611666" cy="5330190"/>
          </a:xfrm>
          <a:prstGeom prst="roundRect">
            <a:avLst>
              <a:gd name="adj" fmla="val 1725"/>
            </a:avLst>
          </a:prstGeom>
          <a:noFill/>
          <a:ln w="7620">
            <a:solidFill>
              <a:srgbClr val="FFFFFF">
                <a:alpha val="24000"/>
              </a:srgbClr>
            </a:solidFill>
            <a:prstDash val="solid"/>
          </a:ln>
        </p:spPr>
        <p:txBody>
          <a:bodyPr/>
          <a:lstStyle/>
          <a:p>
            <a:endParaRPr lang="en-IN"/>
          </a:p>
        </p:txBody>
      </p:sp>
      <p:sp>
        <p:nvSpPr>
          <p:cNvPr id="5" name="Shape 2"/>
          <p:cNvSpPr/>
          <p:nvPr/>
        </p:nvSpPr>
        <p:spPr>
          <a:xfrm>
            <a:off x="6260187" y="2306241"/>
            <a:ext cx="7596426" cy="1328737"/>
          </a:xfrm>
          <a:prstGeom prst="rect">
            <a:avLst/>
          </a:prstGeom>
          <a:solidFill>
            <a:srgbClr val="FFFFFF">
              <a:alpha val="4000"/>
            </a:srgbClr>
          </a:solidFill>
          <a:ln/>
        </p:spPr>
        <p:txBody>
          <a:bodyPr/>
          <a:lstStyle/>
          <a:p>
            <a:endParaRPr lang="en-IN"/>
          </a:p>
        </p:txBody>
      </p:sp>
      <p:sp>
        <p:nvSpPr>
          <p:cNvPr id="6" name="Text 3"/>
          <p:cNvSpPr/>
          <p:nvPr/>
        </p:nvSpPr>
        <p:spPr>
          <a:xfrm>
            <a:off x="6479024" y="2445187"/>
            <a:ext cx="3356729" cy="350282"/>
          </a:xfrm>
          <a:prstGeom prst="rect">
            <a:avLst/>
          </a:prstGeom>
          <a:noFill/>
          <a:ln/>
        </p:spPr>
        <p:txBody>
          <a:bodyPr wrap="none" lIns="0" tIns="0" rIns="0" bIns="0" rtlCol="0" anchor="t"/>
          <a:lstStyle/>
          <a:p>
            <a:pPr marL="0" indent="0">
              <a:lnSpc>
                <a:spcPts val="2750"/>
              </a:lnSpc>
              <a:buNone/>
            </a:pPr>
            <a:r>
              <a:rPr lang="en-US" sz="1700" dirty="0">
                <a:solidFill>
                  <a:srgbClr val="DCD7E5"/>
                </a:solidFill>
                <a:latin typeface="Heebo Light" pitchFamily="34" charset="0"/>
                <a:ea typeface="Heebo Light" pitchFamily="34" charset="-122"/>
                <a:cs typeface="Heebo Light" pitchFamily="34" charset="-120"/>
              </a:rPr>
              <a:t>Enhanced User Experience</a:t>
            </a:r>
            <a:endParaRPr lang="en-US" sz="1700" dirty="0"/>
          </a:p>
        </p:txBody>
      </p:sp>
      <p:sp>
        <p:nvSpPr>
          <p:cNvPr id="7" name="Text 4"/>
          <p:cNvSpPr/>
          <p:nvPr/>
        </p:nvSpPr>
        <p:spPr>
          <a:xfrm>
            <a:off x="10281047" y="2445187"/>
            <a:ext cx="3356729" cy="1050846"/>
          </a:xfrm>
          <a:prstGeom prst="rect">
            <a:avLst/>
          </a:prstGeom>
          <a:noFill/>
          <a:ln/>
        </p:spPr>
        <p:txBody>
          <a:bodyPr wrap="square" lIns="0" tIns="0" rIns="0" bIns="0" rtlCol="0" anchor="t"/>
          <a:lstStyle/>
          <a:p>
            <a:pPr marL="0" indent="0">
              <a:lnSpc>
                <a:spcPts val="2750"/>
              </a:lnSpc>
              <a:buNone/>
            </a:pPr>
            <a:r>
              <a:rPr lang="en-US" sz="1700" dirty="0">
                <a:solidFill>
                  <a:srgbClr val="DCD7E5"/>
                </a:solidFill>
                <a:latin typeface="Heebo Light" pitchFamily="34" charset="0"/>
                <a:ea typeface="Heebo Light" pitchFamily="34" charset="-122"/>
                <a:cs typeface="Heebo Light" pitchFamily="34" charset="-120"/>
              </a:rPr>
              <a:t>Improved efficiency and convenience for buyers, sellers, and renters.</a:t>
            </a:r>
            <a:endParaRPr lang="en-US" sz="1700" dirty="0"/>
          </a:p>
        </p:txBody>
      </p:sp>
      <p:sp>
        <p:nvSpPr>
          <p:cNvPr id="8" name="Shape 5"/>
          <p:cNvSpPr/>
          <p:nvPr/>
        </p:nvSpPr>
        <p:spPr>
          <a:xfrm>
            <a:off x="6260187" y="3634978"/>
            <a:ext cx="7596426" cy="1328737"/>
          </a:xfrm>
          <a:prstGeom prst="rect">
            <a:avLst/>
          </a:prstGeom>
          <a:solidFill>
            <a:srgbClr val="000000">
              <a:alpha val="4000"/>
            </a:srgbClr>
          </a:solidFill>
          <a:ln/>
        </p:spPr>
        <p:txBody>
          <a:bodyPr/>
          <a:lstStyle/>
          <a:p>
            <a:endParaRPr lang="en-IN"/>
          </a:p>
        </p:txBody>
      </p:sp>
      <p:sp>
        <p:nvSpPr>
          <p:cNvPr id="9" name="Text 6"/>
          <p:cNvSpPr/>
          <p:nvPr/>
        </p:nvSpPr>
        <p:spPr>
          <a:xfrm>
            <a:off x="6479024" y="3773924"/>
            <a:ext cx="3356729" cy="350282"/>
          </a:xfrm>
          <a:prstGeom prst="rect">
            <a:avLst/>
          </a:prstGeom>
          <a:noFill/>
          <a:ln/>
        </p:spPr>
        <p:txBody>
          <a:bodyPr wrap="none" lIns="0" tIns="0" rIns="0" bIns="0" rtlCol="0" anchor="t"/>
          <a:lstStyle/>
          <a:p>
            <a:pPr marL="0" indent="0">
              <a:lnSpc>
                <a:spcPts val="2750"/>
              </a:lnSpc>
              <a:buNone/>
            </a:pPr>
            <a:r>
              <a:rPr lang="en-US" sz="1700" dirty="0">
                <a:solidFill>
                  <a:srgbClr val="DCD7E5"/>
                </a:solidFill>
                <a:latin typeface="Heebo Light" pitchFamily="34" charset="0"/>
                <a:ea typeface="Heebo Light" pitchFamily="34" charset="-122"/>
                <a:cs typeface="Heebo Light" pitchFamily="34" charset="-120"/>
              </a:rPr>
              <a:t>Increased Property Visibility</a:t>
            </a:r>
            <a:endParaRPr lang="en-US" sz="1700" dirty="0"/>
          </a:p>
        </p:txBody>
      </p:sp>
      <p:sp>
        <p:nvSpPr>
          <p:cNvPr id="10" name="Text 7"/>
          <p:cNvSpPr/>
          <p:nvPr/>
        </p:nvSpPr>
        <p:spPr>
          <a:xfrm>
            <a:off x="10281047" y="3773924"/>
            <a:ext cx="3356729" cy="1050846"/>
          </a:xfrm>
          <a:prstGeom prst="rect">
            <a:avLst/>
          </a:prstGeom>
          <a:noFill/>
          <a:ln/>
        </p:spPr>
        <p:txBody>
          <a:bodyPr wrap="square" lIns="0" tIns="0" rIns="0" bIns="0" rtlCol="0" anchor="t"/>
          <a:lstStyle/>
          <a:p>
            <a:pPr marL="0" indent="0">
              <a:lnSpc>
                <a:spcPts val="2750"/>
              </a:lnSpc>
              <a:buNone/>
            </a:pPr>
            <a:r>
              <a:rPr lang="en-US" sz="1700" dirty="0">
                <a:solidFill>
                  <a:srgbClr val="DCD7E5"/>
                </a:solidFill>
                <a:latin typeface="Heebo Light" pitchFamily="34" charset="0"/>
                <a:ea typeface="Heebo Light" pitchFamily="34" charset="-122"/>
                <a:cs typeface="Heebo Light" pitchFamily="34" charset="-120"/>
              </a:rPr>
              <a:t>More exposure for property listings, leading to faster sales and rentals.</a:t>
            </a:r>
            <a:endParaRPr lang="en-US" sz="1700" dirty="0"/>
          </a:p>
        </p:txBody>
      </p:sp>
      <p:sp>
        <p:nvSpPr>
          <p:cNvPr id="11" name="Shape 8"/>
          <p:cNvSpPr/>
          <p:nvPr/>
        </p:nvSpPr>
        <p:spPr>
          <a:xfrm>
            <a:off x="6260187" y="4963716"/>
            <a:ext cx="7596426" cy="1328737"/>
          </a:xfrm>
          <a:prstGeom prst="rect">
            <a:avLst/>
          </a:prstGeom>
          <a:solidFill>
            <a:srgbClr val="FFFFFF">
              <a:alpha val="4000"/>
            </a:srgbClr>
          </a:solidFill>
          <a:ln/>
        </p:spPr>
        <p:txBody>
          <a:bodyPr/>
          <a:lstStyle/>
          <a:p>
            <a:endParaRPr lang="en-IN"/>
          </a:p>
        </p:txBody>
      </p:sp>
      <p:sp>
        <p:nvSpPr>
          <p:cNvPr id="12" name="Text 9"/>
          <p:cNvSpPr/>
          <p:nvPr/>
        </p:nvSpPr>
        <p:spPr>
          <a:xfrm>
            <a:off x="6479024" y="5102662"/>
            <a:ext cx="3356729" cy="350282"/>
          </a:xfrm>
          <a:prstGeom prst="rect">
            <a:avLst/>
          </a:prstGeom>
          <a:noFill/>
          <a:ln/>
        </p:spPr>
        <p:txBody>
          <a:bodyPr wrap="none" lIns="0" tIns="0" rIns="0" bIns="0" rtlCol="0" anchor="t"/>
          <a:lstStyle/>
          <a:p>
            <a:pPr marL="0" indent="0">
              <a:lnSpc>
                <a:spcPts val="2750"/>
              </a:lnSpc>
              <a:buNone/>
            </a:pPr>
            <a:r>
              <a:rPr lang="en-US" sz="1700" dirty="0">
                <a:solidFill>
                  <a:srgbClr val="DCD7E5"/>
                </a:solidFill>
                <a:latin typeface="Heebo Light" pitchFamily="34" charset="0"/>
                <a:ea typeface="Heebo Light" pitchFamily="34" charset="-122"/>
                <a:cs typeface="Heebo Light" pitchFamily="34" charset="-120"/>
              </a:rPr>
              <a:t>Greater Market Transparency</a:t>
            </a:r>
            <a:endParaRPr lang="en-US" sz="1700" dirty="0"/>
          </a:p>
        </p:txBody>
      </p:sp>
      <p:sp>
        <p:nvSpPr>
          <p:cNvPr id="13" name="Text 10"/>
          <p:cNvSpPr/>
          <p:nvPr/>
        </p:nvSpPr>
        <p:spPr>
          <a:xfrm>
            <a:off x="10281047" y="5102662"/>
            <a:ext cx="3356729" cy="1050846"/>
          </a:xfrm>
          <a:prstGeom prst="rect">
            <a:avLst/>
          </a:prstGeom>
          <a:noFill/>
          <a:ln/>
        </p:spPr>
        <p:txBody>
          <a:bodyPr wrap="square" lIns="0" tIns="0" rIns="0" bIns="0" rtlCol="0" anchor="t"/>
          <a:lstStyle/>
          <a:p>
            <a:pPr marL="0" indent="0">
              <a:lnSpc>
                <a:spcPts val="2750"/>
              </a:lnSpc>
              <a:buNone/>
            </a:pPr>
            <a:r>
              <a:rPr lang="en-US" sz="1700" dirty="0">
                <a:solidFill>
                  <a:srgbClr val="DCD7E5"/>
                </a:solidFill>
                <a:latin typeface="Heebo Light" pitchFamily="34" charset="0"/>
                <a:ea typeface="Heebo Light" pitchFamily="34" charset="-122"/>
                <a:cs typeface="Heebo Light" pitchFamily="34" charset="-120"/>
              </a:rPr>
              <a:t>Providing comprehensive property data and insights, empowering informed decisions.</a:t>
            </a:r>
            <a:endParaRPr lang="en-US" sz="1700" dirty="0"/>
          </a:p>
        </p:txBody>
      </p:sp>
      <p:sp>
        <p:nvSpPr>
          <p:cNvPr id="14" name="Shape 11"/>
          <p:cNvSpPr/>
          <p:nvPr/>
        </p:nvSpPr>
        <p:spPr>
          <a:xfrm>
            <a:off x="6260187" y="6292453"/>
            <a:ext cx="7596426" cy="1328737"/>
          </a:xfrm>
          <a:prstGeom prst="rect">
            <a:avLst/>
          </a:prstGeom>
          <a:solidFill>
            <a:srgbClr val="000000">
              <a:alpha val="4000"/>
            </a:srgbClr>
          </a:solidFill>
          <a:ln/>
        </p:spPr>
        <p:txBody>
          <a:bodyPr/>
          <a:lstStyle/>
          <a:p>
            <a:endParaRPr lang="en-IN"/>
          </a:p>
        </p:txBody>
      </p:sp>
      <p:sp>
        <p:nvSpPr>
          <p:cNvPr id="15" name="Text 12"/>
          <p:cNvSpPr/>
          <p:nvPr/>
        </p:nvSpPr>
        <p:spPr>
          <a:xfrm>
            <a:off x="6479024" y="6431399"/>
            <a:ext cx="3356729" cy="350282"/>
          </a:xfrm>
          <a:prstGeom prst="rect">
            <a:avLst/>
          </a:prstGeom>
          <a:noFill/>
          <a:ln/>
        </p:spPr>
        <p:txBody>
          <a:bodyPr wrap="none" lIns="0" tIns="0" rIns="0" bIns="0" rtlCol="0" anchor="t"/>
          <a:lstStyle/>
          <a:p>
            <a:pPr marL="0" indent="0">
              <a:lnSpc>
                <a:spcPts val="2750"/>
              </a:lnSpc>
              <a:buNone/>
            </a:pPr>
            <a:r>
              <a:rPr lang="en-US" sz="1700" dirty="0">
                <a:solidFill>
                  <a:srgbClr val="DCD7E5"/>
                </a:solidFill>
                <a:latin typeface="Heebo Light" pitchFamily="34" charset="0"/>
                <a:ea typeface="Heebo Light" pitchFamily="34" charset="-122"/>
                <a:cs typeface="Heebo Light" pitchFamily="34" charset="-120"/>
              </a:rPr>
              <a:t>Sustainable Real Estate Practices</a:t>
            </a:r>
            <a:endParaRPr lang="en-US" sz="1700" dirty="0"/>
          </a:p>
        </p:txBody>
      </p:sp>
      <p:sp>
        <p:nvSpPr>
          <p:cNvPr id="16" name="Text 13"/>
          <p:cNvSpPr/>
          <p:nvPr/>
        </p:nvSpPr>
        <p:spPr>
          <a:xfrm>
            <a:off x="10281047" y="6431399"/>
            <a:ext cx="3356729" cy="1050846"/>
          </a:xfrm>
          <a:prstGeom prst="rect">
            <a:avLst/>
          </a:prstGeom>
          <a:noFill/>
          <a:ln/>
        </p:spPr>
        <p:txBody>
          <a:bodyPr wrap="square" lIns="0" tIns="0" rIns="0" bIns="0" rtlCol="0" anchor="t"/>
          <a:lstStyle/>
          <a:p>
            <a:pPr marL="0" indent="0">
              <a:lnSpc>
                <a:spcPts val="2750"/>
              </a:lnSpc>
              <a:buNone/>
            </a:pPr>
            <a:r>
              <a:rPr lang="en-US" sz="1700" dirty="0">
                <a:solidFill>
                  <a:srgbClr val="DCD7E5"/>
                </a:solidFill>
                <a:latin typeface="Heebo Light" pitchFamily="34" charset="0"/>
                <a:ea typeface="Heebo Light" pitchFamily="34" charset="-122"/>
                <a:cs typeface="Heebo Light" pitchFamily="34" charset="-120"/>
              </a:rPr>
              <a:t>Promoting responsible and environmentally conscious property transactions.</a:t>
            </a:r>
            <a:endParaRPr lang="en-US" sz="1700" dirty="0"/>
          </a:p>
        </p:txBody>
      </p:sp>
      <p:pic>
        <p:nvPicPr>
          <p:cNvPr id="17" name="Picture 16" descr="A black and white logo&#10;&#10;Description automatically generated">
            <a:extLst>
              <a:ext uri="{FF2B5EF4-FFF2-40B4-BE49-F238E27FC236}">
                <a16:creationId xmlns:a16="http://schemas.microsoft.com/office/drawing/2014/main" id="{6B2DAE40-945B-4334-8555-9A1EB6CAA53C}"/>
              </a:ext>
            </a:extLst>
          </p:cNvPr>
          <p:cNvPicPr>
            <a:picLocks noChangeAspect="1"/>
          </p:cNvPicPr>
          <p:nvPr/>
        </p:nvPicPr>
        <p:blipFill>
          <a:blip r:embed="rId4"/>
          <a:stretch>
            <a:fillRect/>
          </a:stretch>
        </p:blipFill>
        <p:spPr>
          <a:xfrm>
            <a:off x="12954000" y="7772400"/>
            <a:ext cx="1589314" cy="3669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68561"/>
            <a:ext cx="6803231" cy="708779"/>
          </a:xfrm>
          <a:prstGeom prst="rect">
            <a:avLst/>
          </a:prstGeom>
          <a:noFill/>
          <a:ln/>
        </p:spPr>
        <p:txBody>
          <a:bodyPr wrap="non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Key Project Deliverables</a:t>
            </a:r>
            <a:endParaRPr lang="en-US" sz="4450" dirty="0"/>
          </a:p>
        </p:txBody>
      </p:sp>
      <p:pic>
        <p:nvPicPr>
          <p:cNvPr id="4" name="Image 1" descr="preencoded.png"/>
          <p:cNvPicPr>
            <a:picLocks noChangeAspect="1"/>
          </p:cNvPicPr>
          <p:nvPr/>
        </p:nvPicPr>
        <p:blipFill>
          <a:blip r:embed="rId4"/>
          <a:stretch>
            <a:fillRect/>
          </a:stretch>
        </p:blipFill>
        <p:spPr>
          <a:xfrm>
            <a:off x="793790" y="1917502"/>
            <a:ext cx="1134070" cy="1814513"/>
          </a:xfrm>
          <a:prstGeom prst="rect">
            <a:avLst/>
          </a:prstGeom>
        </p:spPr>
      </p:pic>
      <p:sp>
        <p:nvSpPr>
          <p:cNvPr id="5" name="Text 1"/>
          <p:cNvSpPr/>
          <p:nvPr/>
        </p:nvSpPr>
        <p:spPr>
          <a:xfrm>
            <a:off x="2268022" y="2144316"/>
            <a:ext cx="2835235" cy="354330"/>
          </a:xfrm>
          <a:prstGeom prst="rect">
            <a:avLst/>
          </a:prstGeom>
          <a:noFill/>
          <a:ln/>
        </p:spPr>
        <p:txBody>
          <a:bodyPr wrap="none" lIns="0" tIns="0" rIns="0" bIns="0" rtlCol="0" anchor="t"/>
          <a:lstStyle/>
          <a:p>
            <a:pPr marL="0" indent="0" algn="l">
              <a:lnSpc>
                <a:spcPts val="2750"/>
              </a:lnSpc>
              <a:buNone/>
            </a:pPr>
            <a:r>
              <a:rPr lang="en-IN" sz="2400" b="1" dirty="0">
                <a:solidFill>
                  <a:schemeClr val="bg1"/>
                </a:solidFill>
                <a:latin typeface="Montserrat" panose="00000500000000000000" pitchFamily="2" charset="0"/>
              </a:rPr>
              <a:t>Advanced Search and Filters</a:t>
            </a:r>
            <a:endParaRPr lang="en-US" sz="2200" b="1" dirty="0">
              <a:solidFill>
                <a:schemeClr val="bg1"/>
              </a:solidFill>
              <a:latin typeface="Montserrat" panose="00000500000000000000" pitchFamily="2" charset="0"/>
            </a:endParaRPr>
          </a:p>
        </p:txBody>
      </p:sp>
      <p:sp>
        <p:nvSpPr>
          <p:cNvPr id="6" name="Text 2"/>
          <p:cNvSpPr/>
          <p:nvPr/>
        </p:nvSpPr>
        <p:spPr>
          <a:xfrm>
            <a:off x="2268022" y="2634734"/>
            <a:ext cx="6082189" cy="725805"/>
          </a:xfrm>
          <a:prstGeom prst="rect">
            <a:avLst/>
          </a:prstGeom>
          <a:noFill/>
          <a:ln/>
        </p:spPr>
        <p:txBody>
          <a:bodyPr wrap="square" lIns="0" tIns="0" rIns="0" bIns="0" rtlCol="0" anchor="t"/>
          <a:lstStyle/>
          <a:p>
            <a:pPr marL="0" indent="0" algn="l">
              <a:lnSpc>
                <a:spcPts val="2850"/>
              </a:lnSpc>
              <a:buNone/>
            </a:pPr>
            <a:endParaRPr lang="en-US" sz="1750" dirty="0"/>
          </a:p>
        </p:txBody>
      </p:sp>
      <p:pic>
        <p:nvPicPr>
          <p:cNvPr id="7" name="Image 2" descr="preencoded.png"/>
          <p:cNvPicPr>
            <a:picLocks noChangeAspect="1"/>
          </p:cNvPicPr>
          <p:nvPr/>
        </p:nvPicPr>
        <p:blipFill>
          <a:blip r:embed="rId5"/>
          <a:stretch>
            <a:fillRect/>
          </a:stretch>
        </p:blipFill>
        <p:spPr>
          <a:xfrm>
            <a:off x="793790" y="3732014"/>
            <a:ext cx="1134070" cy="1814513"/>
          </a:xfrm>
          <a:prstGeom prst="rect">
            <a:avLst/>
          </a:prstGeom>
        </p:spPr>
      </p:pic>
      <p:sp>
        <p:nvSpPr>
          <p:cNvPr id="8" name="Text 3"/>
          <p:cNvSpPr/>
          <p:nvPr/>
        </p:nvSpPr>
        <p:spPr>
          <a:xfrm>
            <a:off x="2268022" y="3958828"/>
            <a:ext cx="2835235" cy="354330"/>
          </a:xfrm>
          <a:prstGeom prst="rect">
            <a:avLst/>
          </a:prstGeom>
          <a:noFill/>
          <a:ln/>
        </p:spPr>
        <p:txBody>
          <a:bodyPr wrap="none" lIns="0" tIns="0" rIns="0" bIns="0" rtlCol="0" anchor="t"/>
          <a:lstStyle/>
          <a:p>
            <a:pPr marL="0" indent="0" algn="l">
              <a:lnSpc>
                <a:spcPts val="2750"/>
              </a:lnSpc>
              <a:buNone/>
            </a:pPr>
            <a:r>
              <a:rPr lang="en-IN" sz="2400" b="1" dirty="0" err="1">
                <a:solidFill>
                  <a:schemeClr val="bg1"/>
                </a:solidFill>
                <a:latin typeface="Montserrat" panose="00000500000000000000" pitchFamily="2" charset="0"/>
              </a:rPr>
              <a:t>Favorites</a:t>
            </a:r>
            <a:r>
              <a:rPr lang="en-IN" sz="2400" b="1" dirty="0">
                <a:solidFill>
                  <a:schemeClr val="bg1"/>
                </a:solidFill>
                <a:latin typeface="Montserrat" panose="00000500000000000000" pitchFamily="2" charset="0"/>
              </a:rPr>
              <a:t> and Wishlist</a:t>
            </a:r>
            <a:endParaRPr lang="en-US" sz="2200" b="1" dirty="0">
              <a:solidFill>
                <a:schemeClr val="bg1"/>
              </a:solidFill>
              <a:latin typeface="Montserrat" panose="00000500000000000000" pitchFamily="2" charset="0"/>
            </a:endParaRPr>
          </a:p>
        </p:txBody>
      </p:sp>
      <p:sp>
        <p:nvSpPr>
          <p:cNvPr id="9" name="Text 4"/>
          <p:cNvSpPr/>
          <p:nvPr/>
        </p:nvSpPr>
        <p:spPr>
          <a:xfrm>
            <a:off x="2268022" y="4449247"/>
            <a:ext cx="6082189" cy="725805"/>
          </a:xfrm>
          <a:prstGeom prst="rect">
            <a:avLst/>
          </a:prstGeom>
          <a:noFill/>
          <a:ln/>
        </p:spPr>
        <p:txBody>
          <a:bodyPr wrap="square" lIns="0" tIns="0" rIns="0" bIns="0" rtlCol="0" anchor="t"/>
          <a:lstStyle/>
          <a:p>
            <a:pPr marL="0" indent="0" algn="l">
              <a:lnSpc>
                <a:spcPts val="2850"/>
              </a:lnSpc>
              <a:buNone/>
            </a:pPr>
            <a:endParaRPr lang="en-US" sz="1750" dirty="0"/>
          </a:p>
        </p:txBody>
      </p:sp>
      <p:pic>
        <p:nvPicPr>
          <p:cNvPr id="10" name="Image 3" descr="preencoded.png"/>
          <p:cNvPicPr>
            <a:picLocks noChangeAspect="1"/>
          </p:cNvPicPr>
          <p:nvPr/>
        </p:nvPicPr>
        <p:blipFill>
          <a:blip r:embed="rId6"/>
          <a:stretch>
            <a:fillRect/>
          </a:stretch>
        </p:blipFill>
        <p:spPr>
          <a:xfrm>
            <a:off x="793790" y="5546527"/>
            <a:ext cx="1134070" cy="1814513"/>
          </a:xfrm>
          <a:prstGeom prst="rect">
            <a:avLst/>
          </a:prstGeom>
        </p:spPr>
      </p:pic>
      <p:sp>
        <p:nvSpPr>
          <p:cNvPr id="11" name="Text 5"/>
          <p:cNvSpPr/>
          <p:nvPr/>
        </p:nvSpPr>
        <p:spPr>
          <a:xfrm>
            <a:off x="2268022" y="577334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DCD7E5"/>
                </a:solidFill>
                <a:latin typeface="Montserrat" pitchFamily="34" charset="0"/>
                <a:ea typeface="Montserrat" pitchFamily="34" charset="-122"/>
                <a:cs typeface="Montserrat" pitchFamily="34" charset="-120"/>
              </a:rPr>
              <a:t>Secure Booking with auth 0</a:t>
            </a:r>
            <a:endParaRPr lang="en-US" sz="2200" b="1" dirty="0"/>
          </a:p>
        </p:txBody>
      </p:sp>
      <p:sp>
        <p:nvSpPr>
          <p:cNvPr id="12" name="Text 6"/>
          <p:cNvSpPr/>
          <p:nvPr/>
        </p:nvSpPr>
        <p:spPr>
          <a:xfrm>
            <a:off x="2268022" y="6263759"/>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Allow the secure authorization using the auth0 it protect the </a:t>
            </a:r>
          </a:p>
          <a:p>
            <a:pPr marL="0" indent="0" algn="l">
              <a:lnSpc>
                <a:spcPts val="2850"/>
              </a:lnSpc>
              <a:buNone/>
            </a:pPr>
            <a:r>
              <a:rPr lang="en-US" sz="1750" dirty="0">
                <a:solidFill>
                  <a:srgbClr val="DCD7E5"/>
                </a:solidFill>
                <a:latin typeface="Heebo Light" pitchFamily="34" charset="0"/>
                <a:cs typeface="Heebo Light" pitchFamily="34" charset="-120"/>
              </a:rPr>
              <a:t>User data and builds the trusts</a:t>
            </a:r>
            <a:endParaRPr lang="en-US" sz="1750" dirty="0"/>
          </a:p>
        </p:txBody>
      </p:sp>
      <p:sp>
        <p:nvSpPr>
          <p:cNvPr id="14" name="Text 4">
            <a:extLst>
              <a:ext uri="{FF2B5EF4-FFF2-40B4-BE49-F238E27FC236}">
                <a16:creationId xmlns:a16="http://schemas.microsoft.com/office/drawing/2014/main" id="{3A28BEF1-3868-FCAC-2E76-A9476D680DF7}"/>
              </a:ext>
            </a:extLst>
          </p:cNvPr>
          <p:cNvSpPr/>
          <p:nvPr/>
        </p:nvSpPr>
        <p:spPr>
          <a:xfrm>
            <a:off x="2268020" y="2634733"/>
            <a:ext cx="6803231" cy="725805"/>
          </a:xfrm>
          <a:prstGeom prst="rect">
            <a:avLst/>
          </a:prstGeom>
          <a:noFill/>
          <a:ln/>
        </p:spPr>
        <p:txBody>
          <a:bodyPr wrap="square" lIns="0" tIns="0" rIns="0" bIns="0" rtlCol="0" anchor="t"/>
          <a:lstStyle/>
          <a:p>
            <a:pPr marL="0" indent="0" algn="l">
              <a:lnSpc>
                <a:spcPts val="2850"/>
              </a:lnSpc>
              <a:buNone/>
            </a:pPr>
            <a:r>
              <a:rPr lang="en-US" sz="1750" dirty="0">
                <a:solidFill>
                  <a:schemeClr val="bg1"/>
                </a:solidFill>
                <a:latin typeface="Heebo Light" pitchFamily="2" charset="-79"/>
                <a:cs typeface="Heebo Light" pitchFamily="2" charset="-79"/>
              </a:rPr>
              <a:t>Enables users to find properties by location, price, and type with ease.</a:t>
            </a:r>
          </a:p>
          <a:p>
            <a:pPr marL="0" indent="0" algn="l">
              <a:lnSpc>
                <a:spcPts val="2850"/>
              </a:lnSpc>
              <a:buNone/>
            </a:pPr>
            <a:r>
              <a:rPr lang="en-US" sz="1750" dirty="0">
                <a:solidFill>
                  <a:schemeClr val="bg1"/>
                </a:solidFill>
                <a:latin typeface="Heebo Light" pitchFamily="2" charset="-79"/>
                <a:cs typeface="Heebo Light" pitchFamily="2" charset="-79"/>
              </a:rPr>
              <a:t>Provides a fast, personalized browsing experience.</a:t>
            </a:r>
          </a:p>
        </p:txBody>
      </p:sp>
      <p:sp>
        <p:nvSpPr>
          <p:cNvPr id="18" name="Text 6">
            <a:extLst>
              <a:ext uri="{FF2B5EF4-FFF2-40B4-BE49-F238E27FC236}">
                <a16:creationId xmlns:a16="http://schemas.microsoft.com/office/drawing/2014/main" id="{C7EE6832-8AA4-94EB-970D-608C212D3313}"/>
              </a:ext>
            </a:extLst>
          </p:cNvPr>
          <p:cNvSpPr/>
          <p:nvPr/>
        </p:nvSpPr>
        <p:spPr>
          <a:xfrm>
            <a:off x="2236232" y="4417931"/>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Allow user to save and visit the  preferred listing</a:t>
            </a:r>
          </a:p>
          <a:p>
            <a:pPr marL="0" indent="0" algn="l">
              <a:lnSpc>
                <a:spcPts val="2850"/>
              </a:lnSpc>
              <a:buNone/>
            </a:pPr>
            <a:r>
              <a:rPr lang="en-US" sz="1750" dirty="0">
                <a:solidFill>
                  <a:srgbClr val="DCD7E5"/>
                </a:solidFill>
                <a:latin typeface="Heebo Light" pitchFamily="34" charset="0"/>
                <a:cs typeface="Heebo Light" pitchFamily="34" charset="-120"/>
              </a:rPr>
              <a:t>Enhance the engagement and simplify decision making</a:t>
            </a:r>
            <a:endParaRPr lang="en-US" sz="1750" dirty="0"/>
          </a:p>
        </p:txBody>
      </p:sp>
      <p:sp>
        <p:nvSpPr>
          <p:cNvPr id="19" name="Rectangle 4">
            <a:extLst>
              <a:ext uri="{FF2B5EF4-FFF2-40B4-BE49-F238E27FC236}">
                <a16:creationId xmlns:a16="http://schemas.microsoft.com/office/drawing/2014/main" id="{7D34DDD4-9EDF-5907-0551-76BE829AD7C7}"/>
              </a:ext>
            </a:extLst>
          </p:cNvPr>
          <p:cNvSpPr>
            <a:spLocks noChangeArrowheads="1"/>
          </p:cNvSpPr>
          <p:nvPr/>
        </p:nvSpPr>
        <p:spPr bwMode="auto">
          <a:xfrm>
            <a:off x="0" y="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Allows users to save and revisit preferred listings.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Value</a:t>
            </a:r>
            <a:r>
              <a:rPr kumimoji="0" lang="en-US" altLang="en-US" sz="1800" b="0" i="0" u="none" strike="noStrike" cap="none" normalizeH="0" baseline="0" dirty="0">
                <a:ln>
                  <a:noFill/>
                </a:ln>
                <a:solidFill>
                  <a:schemeClr val="tx1"/>
                </a:solidFill>
                <a:effectLst/>
                <a:latin typeface="Arial" panose="020B0604020202020204" pitchFamily="34" charset="0"/>
              </a:rPr>
              <a:t>: Enhances engagement and simplifies decision-making.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F0F4"/>
                </a:solidFill>
                <a:latin typeface="Montserrat" pitchFamily="34" charset="0"/>
                <a:ea typeface="Montserrat" pitchFamily="34" charset="-122"/>
                <a:cs typeface="Montserrat" pitchFamily="34" charset="-120"/>
              </a:rPr>
              <a:t>Next Steps and Conclusion</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DCD7E5"/>
                </a:solidFill>
                <a:latin typeface="Heebo Light" pitchFamily="34" charset="0"/>
                <a:ea typeface="Heebo Light" pitchFamily="34" charset="-122"/>
                <a:cs typeface="Heebo Light" pitchFamily="34" charset="-120"/>
              </a:rPr>
              <a:t>The next step is to finalize the platform's development, implement rigorous testing, and launch EstateVista to the public. Further we are deciding to add some more modules and convert this in the major project </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754</TotalTime>
  <Words>494</Words>
  <Application>Microsoft Office PowerPoint</Application>
  <PresentationFormat>Custom</PresentationFormat>
  <Paragraphs>71</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Montserrat</vt:lpstr>
      <vt:lpstr>Heebo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Saumya Sharma</cp:lastModifiedBy>
  <cp:revision>3</cp:revision>
  <dcterms:created xsi:type="dcterms:W3CDTF">2024-11-14T10:30:38Z</dcterms:created>
  <dcterms:modified xsi:type="dcterms:W3CDTF">2024-11-21T16:48:23Z</dcterms:modified>
</cp:coreProperties>
</file>